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31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B68FEA-DCD2-99FA-A1EE-ADDAF5D97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2D92117-4786-DBB0-1FB2-9D05228A0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A4259FD-88A6-147D-3EBA-5F25695CD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359167-90ED-5507-08E0-5671D9008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14D38B4-9B7E-D512-04C2-52C868CC5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986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6E9DE3-3AC8-1F76-0042-2F3B58F79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D12FD4C-5BF8-B5F4-D29E-8CA035ED79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C5CA8DC-E545-7DBC-AEF0-D29BA4558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646560-E5E4-2064-6697-CC0F1FAAB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A9B7B1-D762-24F6-1832-904C70D3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9148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CC9A510-65CD-B765-85AF-20A9A26834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B65130E-67CC-080E-1E01-782A077FF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8D0B52B-0F7F-7360-3DE6-89C3D85B6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FE90E0-7A9F-7DDB-4AD5-9B48C8285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920A3A-E61A-7217-7031-03580183F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359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E29F5D-C725-D03D-2955-3999456D7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6C908AA-91B8-1482-7305-3DE6C4A11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6AF7DA-C9C5-99AE-87A3-273FA4023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BC42A2-90E1-D279-11C5-724CE3DE3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784C89D-2F53-AB4B-5F37-E605E1C3F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2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831F26-D27C-2838-D269-B2DA46800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C988C87-DB7F-EF43-7D6C-9975E8E30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9507A31-39E1-D15B-9C74-BB52CFD85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2955C0-26BA-5124-9AA6-6F4260DE1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772201E-2AF1-17F1-8FC8-858C48DC5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6640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61D8B1-7728-733A-F0FC-BD74DFD85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989A90-A05A-64C6-AA7A-1FF4CFC4F0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279500A-AB9F-121C-029D-C155CDF8F4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719E180-D683-11EB-2CE0-83DEE32C3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F79077C-EBB6-2C35-F292-D7A35C7F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62F0446-2B57-3527-3B38-ADF6D5F7D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556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31DDF9-A42F-61EC-94C3-F5D0CDFC5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1F657EB-B663-5FAF-1867-73EF83839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E161578-9531-592E-0463-CDDB9C53B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41599EA-DD26-27BB-4C0A-A411E1502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E5F412A-3FFD-8FD7-AA34-66C00C2B49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F37D40D-BDD4-766D-35E7-5E64C6547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5EE5EE6-8BDC-BC00-E164-52933F4E1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E70D7A9-74C5-2769-C8AF-AFDD860B5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3703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CD4576-77C4-1668-3E07-5AF9759F6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8B4E09E-43C5-FE1A-80E2-6159C287F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C00AB1E-025C-757C-1387-A4322702D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A2BE6AA-0856-A413-7B89-227948A1B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8404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FC821F1-C11E-ED40-E82F-AA752D445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7C92AA1-7A77-8DEC-F600-0D11AE03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B32369-6031-413E-CB46-364370828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669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04106D-15FC-329D-945C-58EAA6016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8EBDDC3-E599-E8BC-2F5E-7939C2B33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565C689-1AEC-4496-6347-0F09F921D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DDA8D1C-0EC8-EDB4-402A-BE4CDA794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9D08AB3-9F40-148D-51F9-D74D6A39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23FB85A-C655-6329-65FB-BFB4763E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569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41BCA1-A0BF-D214-2023-62594EC4C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3EF3697-76D2-E149-31F5-0968BEDA9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B66EB89-64B6-F8C5-7C7D-C26534C91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AB8486D-7DFD-B767-799B-DAEB56041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66DAD9C-3FD7-4007-196A-F2142FA91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322F1DC-0C21-E44E-39B2-86FE6E99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9251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8A0E4C5-2305-C67F-E49C-3DEC68A8F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3A5EF79-46A6-72E2-5797-CDBABB0FC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D66C641-49E2-AB32-1237-05A663244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5D7C9-75CB-4B28-BC7C-91DB2EDCAAB3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C66F74-E975-C768-633D-7B668471A1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179FE8-EC4D-D81A-F524-B6AEB442D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003FE-330A-4215-A7E7-424AD2CAF5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578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7C806AEB-304A-0AF6-5477-AFC31BD97D9B}"/>
              </a:ext>
            </a:extLst>
          </p:cNvPr>
          <p:cNvSpPr txBox="1"/>
          <p:nvPr/>
        </p:nvSpPr>
        <p:spPr>
          <a:xfrm>
            <a:off x="1055626" y="1624355"/>
            <a:ext cx="992345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rgbClr val="0070C0"/>
                </a:solidFill>
              </a:rPr>
              <a:t>任务二：知识问答</a:t>
            </a:r>
            <a:endParaRPr lang="en-US" altLang="zh-CN" sz="2400" b="1" dirty="0">
              <a:solidFill>
                <a:srgbClr val="0070C0"/>
              </a:solidFill>
            </a:endParaRPr>
          </a:p>
          <a:p>
            <a:pPr algn="just"/>
            <a:r>
              <a:rPr lang="zh-CN" altLang="en-US" sz="2400" b="1" dirty="0"/>
              <a:t>数据体量：</a:t>
            </a:r>
            <a:r>
              <a:rPr lang="zh-CN" altLang="en-US" sz="2400" dirty="0"/>
              <a:t>自建</a:t>
            </a:r>
            <a:r>
              <a:rPr lang="en-US" altLang="zh-CN" sz="2400" dirty="0"/>
              <a:t>400</a:t>
            </a:r>
            <a:r>
              <a:rPr lang="zh-CN" altLang="en-US" sz="2400" dirty="0"/>
              <a:t>条，两类 </a:t>
            </a:r>
            <a:r>
              <a:rPr lang="en-US" altLang="zh-CN" sz="2400" dirty="0"/>
              <a:t>(yes/no</a:t>
            </a:r>
            <a:r>
              <a:rPr lang="zh-CN" altLang="en-US" sz="2400" dirty="0"/>
              <a:t>问题和</a:t>
            </a:r>
            <a:r>
              <a:rPr lang="en-US" altLang="zh-CN" sz="2400" dirty="0"/>
              <a:t>factoid</a:t>
            </a:r>
            <a:r>
              <a:rPr lang="zh-CN" altLang="en-US" sz="2400" dirty="0"/>
              <a:t>问题各</a:t>
            </a:r>
            <a:r>
              <a:rPr lang="en-US" altLang="zh-CN" sz="2400" dirty="0"/>
              <a:t>200</a:t>
            </a:r>
            <a:r>
              <a:rPr lang="zh-CN" altLang="en-US" sz="2400" dirty="0"/>
              <a:t>条</a:t>
            </a:r>
            <a:r>
              <a:rPr lang="en-US" altLang="zh-CN" sz="2400" dirty="0"/>
              <a:t>)</a:t>
            </a:r>
            <a:r>
              <a:rPr lang="zh-CN" altLang="en-US" sz="2400" dirty="0"/>
              <a:t>，分开研究，每一类</a:t>
            </a:r>
            <a:r>
              <a:rPr lang="en-US" altLang="zh-CN" sz="2400" dirty="0"/>
              <a:t>100</a:t>
            </a:r>
            <a:r>
              <a:rPr lang="zh-CN" altLang="en-US" sz="2400" dirty="0"/>
              <a:t>条用于</a:t>
            </a:r>
            <a:r>
              <a:rPr lang="en-US" altLang="zh-CN" sz="2400" dirty="0"/>
              <a:t>zero-shot</a:t>
            </a:r>
            <a:r>
              <a:rPr lang="zh-CN" altLang="en-US" sz="2400" dirty="0"/>
              <a:t>，剩下</a:t>
            </a:r>
            <a:r>
              <a:rPr lang="en-US" altLang="zh-CN" sz="2400" dirty="0"/>
              <a:t>100</a:t>
            </a:r>
            <a:r>
              <a:rPr lang="zh-CN" altLang="en-US" sz="2400" dirty="0"/>
              <a:t>条用于</a:t>
            </a:r>
            <a:r>
              <a:rPr lang="en-US" altLang="zh-CN" sz="2400" dirty="0"/>
              <a:t>few-shot</a:t>
            </a:r>
            <a:r>
              <a:rPr lang="zh-CN" altLang="en-US" sz="2400" dirty="0"/>
              <a:t>时采集样例（数据切分的要求见第二页）</a:t>
            </a:r>
            <a:endParaRPr lang="en-US" altLang="zh-CN" sz="2400" dirty="0"/>
          </a:p>
          <a:p>
            <a:pPr algn="just"/>
            <a:endParaRPr lang="en-US" altLang="zh-CN" sz="2400" dirty="0"/>
          </a:p>
          <a:p>
            <a:pPr algn="just"/>
            <a:r>
              <a:rPr lang="en-US" altLang="zh-CN" sz="2400" b="1" dirty="0"/>
              <a:t>Prompt</a:t>
            </a:r>
            <a:r>
              <a:rPr lang="zh-CN" altLang="en-US" sz="2400" b="1" dirty="0"/>
              <a:t>：</a:t>
            </a:r>
            <a:r>
              <a:rPr lang="zh-CN" altLang="en-US" sz="2400" dirty="0"/>
              <a:t>以</a:t>
            </a:r>
            <a:r>
              <a:rPr lang="en-US" altLang="zh-CN" sz="2400" dirty="0"/>
              <a:t>zero-shot</a:t>
            </a:r>
            <a:r>
              <a:rPr lang="zh-CN" altLang="en-US" sz="2400" dirty="0"/>
              <a:t>作为基准，另外三类</a:t>
            </a:r>
            <a:r>
              <a:rPr lang="en-US" altLang="zh-CN" sz="2400" dirty="0"/>
              <a:t>Prompt</a:t>
            </a:r>
            <a:r>
              <a:rPr lang="zh-CN" altLang="en-US" sz="2400" dirty="0"/>
              <a:t>（具体</a:t>
            </a:r>
            <a:r>
              <a:rPr lang="en-US" altLang="zh-CN" sz="2400" dirty="0"/>
              <a:t>prompt</a:t>
            </a:r>
            <a:r>
              <a:rPr lang="zh-CN" altLang="en-US" sz="2400" dirty="0"/>
              <a:t>已写好，见第三第四页）</a:t>
            </a:r>
            <a:r>
              <a:rPr lang="zh-CN" altLang="en-US" sz="2400" dirty="0">
                <a:sym typeface="Wingdings" panose="05000000000000000000" pitchFamily="2" charset="2"/>
              </a:rPr>
              <a:t>：</a:t>
            </a:r>
            <a:endParaRPr lang="en-US" altLang="zh-CN" sz="2400" dirty="0">
              <a:sym typeface="Wingdings" panose="05000000000000000000" pitchFamily="2" charset="2"/>
            </a:endParaRPr>
          </a:p>
          <a:p>
            <a:pPr algn="just"/>
            <a:r>
              <a:rPr lang="en-US" altLang="zh-CN" sz="2400" dirty="0">
                <a:sym typeface="Wingdings" panose="05000000000000000000" pitchFamily="2" charset="2"/>
              </a:rPr>
              <a:t>(1) Zero-shot</a:t>
            </a:r>
            <a:endParaRPr lang="en-US" altLang="zh-CN" sz="2400" dirty="0"/>
          </a:p>
          <a:p>
            <a:pPr algn="just"/>
            <a:r>
              <a:rPr lang="en-US" altLang="zh-CN" sz="2400" dirty="0">
                <a:sym typeface="Wingdings" panose="05000000000000000000" pitchFamily="2" charset="2"/>
              </a:rPr>
              <a:t>(2) Few-shot-random  (</a:t>
            </a:r>
            <a:r>
              <a:rPr lang="zh-CN" altLang="en-US" sz="2400" dirty="0">
                <a:sym typeface="Wingdings" panose="05000000000000000000" pitchFamily="2" charset="2"/>
              </a:rPr>
              <a:t>随机</a:t>
            </a:r>
            <a:r>
              <a:rPr lang="en-US" altLang="zh-CN" sz="2400" dirty="0">
                <a:sym typeface="Wingdings" panose="05000000000000000000" pitchFamily="2" charset="2"/>
              </a:rPr>
              <a:t>1,2,3</a:t>
            </a:r>
            <a:r>
              <a:rPr lang="zh-CN" altLang="en-US" sz="2400" dirty="0">
                <a:sym typeface="Wingdings" panose="05000000000000000000" pitchFamily="2" charset="2"/>
              </a:rPr>
              <a:t>个例子）  </a:t>
            </a:r>
            <a:endParaRPr lang="en-US" altLang="zh-CN" sz="2400" dirty="0">
              <a:sym typeface="Wingdings" panose="05000000000000000000" pitchFamily="2" charset="2"/>
            </a:endParaRPr>
          </a:p>
          <a:p>
            <a:pPr algn="just"/>
            <a:r>
              <a:rPr lang="en-US" altLang="zh-CN" sz="2400" dirty="0">
                <a:sym typeface="Wingdings" panose="05000000000000000000" pitchFamily="2" charset="2"/>
              </a:rPr>
              <a:t>(3)</a:t>
            </a:r>
            <a:r>
              <a:rPr lang="zh-CN" altLang="en-US" sz="2400" dirty="0">
                <a:sym typeface="Wingdings" panose="05000000000000000000" pitchFamily="2" charset="2"/>
              </a:rPr>
              <a:t> </a:t>
            </a:r>
            <a:r>
              <a:rPr lang="en-US" altLang="zh-CN" sz="2400" dirty="0">
                <a:sym typeface="Wingdings" panose="05000000000000000000" pitchFamily="2" charset="2"/>
              </a:rPr>
              <a:t>Few-shot-</a:t>
            </a:r>
            <a:r>
              <a:rPr lang="en-US" altLang="zh-CN" sz="2400" dirty="0" err="1">
                <a:sym typeface="Wingdings" panose="05000000000000000000" pitchFamily="2" charset="2"/>
              </a:rPr>
              <a:t>knn</a:t>
            </a:r>
            <a:r>
              <a:rPr lang="en-US" altLang="zh-CN" sz="2400" dirty="0">
                <a:sym typeface="Wingdings" panose="05000000000000000000" pitchFamily="2" charset="2"/>
              </a:rPr>
              <a:t>(</a:t>
            </a:r>
            <a:r>
              <a:rPr lang="zh-CN" altLang="en-US" sz="2400" dirty="0">
                <a:sym typeface="Wingdings" panose="05000000000000000000" pitchFamily="2" charset="2"/>
              </a:rPr>
              <a:t>基于</a:t>
            </a:r>
            <a:r>
              <a:rPr lang="en-US" altLang="zh-CN" sz="2400" dirty="0" err="1">
                <a:sym typeface="Wingdings" panose="05000000000000000000" pitchFamily="2" charset="2"/>
              </a:rPr>
              <a:t>knn</a:t>
            </a:r>
            <a:r>
              <a:rPr lang="zh-CN" altLang="en-US" sz="2400" dirty="0">
                <a:sym typeface="Wingdings" panose="05000000000000000000" pitchFamily="2" charset="2"/>
              </a:rPr>
              <a:t>选择</a:t>
            </a:r>
            <a:r>
              <a:rPr lang="en-US" altLang="zh-CN" sz="2400" dirty="0">
                <a:sym typeface="Wingdings" panose="05000000000000000000" pitchFamily="2" charset="2"/>
              </a:rPr>
              <a:t>1,2,3</a:t>
            </a:r>
            <a:r>
              <a:rPr lang="zh-CN" altLang="en-US" sz="2400" dirty="0">
                <a:sym typeface="Wingdings" panose="05000000000000000000" pitchFamily="2" charset="2"/>
              </a:rPr>
              <a:t>个例子</a:t>
            </a:r>
            <a:r>
              <a:rPr lang="en-US" altLang="zh-CN" sz="2400" dirty="0">
                <a:sym typeface="Wingdings" panose="05000000000000000000" pitchFamily="2" charset="2"/>
              </a:rPr>
              <a:t>)</a:t>
            </a:r>
          </a:p>
          <a:p>
            <a:pPr algn="just"/>
            <a:r>
              <a:rPr lang="en-US" altLang="zh-CN" sz="2400" dirty="0">
                <a:sym typeface="Wingdings" panose="05000000000000000000" pitchFamily="2" charset="2"/>
              </a:rPr>
              <a:t>(4) </a:t>
            </a:r>
            <a:r>
              <a:rPr lang="en-US" altLang="zh-CN" sz="2400" dirty="0" err="1">
                <a:sym typeface="Wingdings" panose="05000000000000000000" pitchFamily="2" charset="2"/>
              </a:rPr>
              <a:t>CoT</a:t>
            </a:r>
            <a:r>
              <a:rPr lang="en-US" altLang="zh-CN" sz="2400" dirty="0">
                <a:sym typeface="Wingdings" panose="05000000000000000000" pitchFamily="2" charset="2"/>
              </a:rPr>
              <a:t> </a:t>
            </a:r>
            <a:r>
              <a:rPr lang="zh-CN" altLang="en-US" sz="2400" dirty="0">
                <a:sym typeface="Wingdings" panose="05000000000000000000" pitchFamily="2" charset="2"/>
              </a:rPr>
              <a:t>（知识问答不再用</a:t>
            </a:r>
            <a:r>
              <a:rPr lang="en-US" altLang="zh-CN" sz="2400" dirty="0">
                <a:sym typeface="Wingdings" panose="05000000000000000000" pitchFamily="2" charset="2"/>
              </a:rPr>
              <a:t>Knowledge-guided</a:t>
            </a:r>
            <a:r>
              <a:rPr lang="zh-CN" altLang="en-US" sz="2400" dirty="0">
                <a:sym typeface="Wingdings" panose="05000000000000000000" pitchFamily="2" charset="2"/>
              </a:rPr>
              <a:t>，改为</a:t>
            </a:r>
            <a:r>
              <a:rPr lang="en-US" altLang="zh-CN" sz="2400" dirty="0" err="1">
                <a:sym typeface="Wingdings" panose="05000000000000000000" pitchFamily="2" charset="2"/>
              </a:rPr>
              <a:t>CoT</a:t>
            </a:r>
            <a:r>
              <a:rPr lang="zh-CN" altLang="en-US" sz="2400" dirty="0">
                <a:sym typeface="Wingdings" panose="05000000000000000000" pitchFamily="2" charset="2"/>
              </a:rPr>
              <a:t>）</a:t>
            </a:r>
            <a:endParaRPr lang="en-US" altLang="zh-CN" sz="24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2CBD3C9-9B2C-D2AA-3F7B-3B2A1BE376C7}"/>
              </a:ext>
            </a:extLst>
          </p:cNvPr>
          <p:cNvSpPr txBox="1"/>
          <p:nvPr/>
        </p:nvSpPr>
        <p:spPr>
          <a:xfrm>
            <a:off x="475026" y="540901"/>
            <a:ext cx="112419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400" b="1" dirty="0"/>
              <a:t>Benchmarking Large Language Models in Geological Language Understanding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68955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4552B6-BF4B-ADEB-2CAE-D0004F6B3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8E1687E1-11A6-8E3A-EA66-982FB7F935F8}"/>
              </a:ext>
            </a:extLst>
          </p:cNvPr>
          <p:cNvSpPr txBox="1"/>
          <p:nvPr/>
        </p:nvSpPr>
        <p:spPr>
          <a:xfrm>
            <a:off x="499145" y="986329"/>
            <a:ext cx="111042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400" b="1" dirty="0">
                <a:solidFill>
                  <a:srgbClr val="0070C0"/>
                </a:solidFill>
              </a:rPr>
              <a:t>数据集注意点：</a:t>
            </a:r>
            <a:endParaRPr lang="en-US" altLang="zh-CN" sz="2400" b="1" dirty="0">
              <a:solidFill>
                <a:srgbClr val="0070C0"/>
              </a:solidFill>
            </a:endParaRPr>
          </a:p>
          <a:p>
            <a:pPr algn="just"/>
            <a:endParaRPr lang="en-US" altLang="zh-CN" sz="2400" b="1" dirty="0">
              <a:solidFill>
                <a:srgbClr val="0070C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zh-CN" altLang="en-US" sz="2400" dirty="0"/>
              <a:t>每大类的</a:t>
            </a:r>
            <a:r>
              <a:rPr lang="en-US" altLang="zh-CN" sz="2400" dirty="0"/>
              <a:t>200</a:t>
            </a:r>
            <a:r>
              <a:rPr lang="zh-CN" altLang="en-US" sz="2400" dirty="0"/>
              <a:t>条数据分为</a:t>
            </a:r>
            <a:r>
              <a:rPr lang="en-US" altLang="zh-CN" sz="2400" dirty="0"/>
              <a:t>5</a:t>
            </a:r>
            <a:r>
              <a:rPr lang="zh-CN" altLang="en-US" sz="2400" dirty="0"/>
              <a:t>小类问题，每类</a:t>
            </a:r>
            <a:r>
              <a:rPr lang="en-US" altLang="zh-CN" sz="2400" dirty="0"/>
              <a:t>40</a:t>
            </a:r>
            <a:r>
              <a:rPr lang="zh-CN" altLang="en-US" sz="2400" dirty="0"/>
              <a:t>条（如地质灾害发育特征、地质灾害经济损失评估等）</a:t>
            </a:r>
            <a:endParaRPr lang="en-US" altLang="zh-CN" sz="2400" dirty="0"/>
          </a:p>
          <a:p>
            <a:pPr algn="just"/>
            <a:endParaRPr lang="en-US" altLang="zh-CN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zh-CN" altLang="en-US" sz="2400" dirty="0"/>
              <a:t>考虑到构建数据集的时候，连续相邻问题的文本可能来源于同一段，因此切分测试集和训练集的时候不能直接按原始顺序划分，要随机抽取构建初始数据集。</a:t>
            </a:r>
            <a:endParaRPr lang="en-US" altLang="zh-CN" sz="2400" dirty="0"/>
          </a:p>
          <a:p>
            <a:pPr algn="just"/>
            <a:endParaRPr lang="en-US" altLang="zh-CN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zh-CN" altLang="en-US" sz="2400" dirty="0"/>
              <a:t>随机抽取时，每小类</a:t>
            </a:r>
            <a:r>
              <a:rPr lang="en-US" altLang="zh-CN" sz="2400" dirty="0"/>
              <a:t>20</a:t>
            </a:r>
            <a:r>
              <a:rPr lang="zh-CN" altLang="en-US" sz="2400" dirty="0"/>
              <a:t>条测试</a:t>
            </a:r>
            <a:r>
              <a:rPr lang="en-US" altLang="zh-CN" sz="2400" dirty="0"/>
              <a:t>+20</a:t>
            </a:r>
            <a:r>
              <a:rPr lang="zh-CN" altLang="en-US" sz="2400" dirty="0"/>
              <a:t>训练条训练（每大类共计</a:t>
            </a:r>
            <a:r>
              <a:rPr lang="en-US" altLang="zh-CN" sz="2400" dirty="0"/>
              <a:t>100</a:t>
            </a:r>
            <a:r>
              <a:rPr lang="zh-CN" altLang="en-US" sz="2400" dirty="0"/>
              <a:t>测试</a:t>
            </a:r>
            <a:r>
              <a:rPr lang="en-US" altLang="zh-CN" sz="2400" dirty="0"/>
              <a:t>100</a:t>
            </a:r>
            <a:r>
              <a:rPr lang="zh-CN" altLang="en-US" sz="2400" dirty="0"/>
              <a:t>训练）。</a:t>
            </a:r>
            <a:endParaRPr lang="en-US" altLang="zh-CN" sz="2400" dirty="0"/>
          </a:p>
          <a:p>
            <a:pPr algn="just"/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15405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30ECE-D429-799D-A76A-67E05B262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F2E651F-FBED-F2A6-C991-BF219970881F}"/>
              </a:ext>
            </a:extLst>
          </p:cNvPr>
          <p:cNvSpPr txBox="1"/>
          <p:nvPr/>
        </p:nvSpPr>
        <p:spPr>
          <a:xfrm>
            <a:off x="466987" y="273728"/>
            <a:ext cx="111937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highlight>
                  <a:srgbClr val="FFFF00"/>
                </a:highlight>
              </a:rPr>
              <a:t>Prompt</a:t>
            </a:r>
          </a:p>
          <a:p>
            <a:pPr algn="just"/>
            <a:r>
              <a:rPr lang="en-US" altLang="zh-CN" sz="2400" b="1" i="1" dirty="0">
                <a:solidFill>
                  <a:srgbClr val="0070C0"/>
                </a:solidFill>
              </a:rPr>
              <a:t>Yes or No</a:t>
            </a:r>
          </a:p>
          <a:p>
            <a:pPr algn="just"/>
            <a:endParaRPr lang="en-US" altLang="zh-CN" sz="2400" b="1" i="1" dirty="0">
              <a:solidFill>
                <a:srgbClr val="0070C0"/>
              </a:solidFill>
            </a:endParaRPr>
          </a:p>
          <a:p>
            <a:pPr algn="just"/>
            <a:r>
              <a:rPr lang="en-US" altLang="zh-CN" sz="2400" dirty="0"/>
              <a:t>(1) Zero-shot</a:t>
            </a:r>
            <a:r>
              <a:rPr lang="zh-CN" altLang="en-US" sz="2400" dirty="0"/>
              <a:t>：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请根据给定的文本回答问题，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给定文本：“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”，问题：“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请用</a:t>
            </a:r>
            <a:r>
              <a:rPr lang="en-US" altLang="zh-CN" sz="2400" dirty="0"/>
              <a:t>Yes</a:t>
            </a:r>
            <a:r>
              <a:rPr lang="zh-CN" altLang="en-US" sz="2400" dirty="0"/>
              <a:t>或</a:t>
            </a:r>
            <a:r>
              <a:rPr lang="en-US" altLang="zh-CN" sz="2400" dirty="0"/>
              <a:t>No</a:t>
            </a:r>
            <a:r>
              <a:rPr lang="zh-CN" altLang="en-US" sz="2400" dirty="0"/>
              <a:t>直接回答。</a:t>
            </a:r>
            <a:endParaRPr lang="en-US" altLang="zh-CN" sz="24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0FEA844-4797-DA93-C0EC-B1B079BD6CA9}"/>
              </a:ext>
            </a:extLst>
          </p:cNvPr>
          <p:cNvSpPr txBox="1"/>
          <p:nvPr/>
        </p:nvSpPr>
        <p:spPr>
          <a:xfrm>
            <a:off x="6793761" y="1391749"/>
            <a:ext cx="442798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800" dirty="0"/>
              <a:t>(</a:t>
            </a:r>
            <a:r>
              <a:rPr lang="en-US" altLang="zh-CN" sz="2400" dirty="0"/>
              <a:t>2) Few-shot</a:t>
            </a:r>
            <a:r>
              <a:rPr lang="zh-CN" altLang="en-US" sz="2400" dirty="0"/>
              <a:t>：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请根据给定的文本回答问题，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给定文本：“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”，问题：“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例子如下：“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请用</a:t>
            </a:r>
            <a:r>
              <a:rPr lang="en-US" altLang="zh-CN" sz="2400" dirty="0"/>
              <a:t>Yes</a:t>
            </a:r>
            <a:r>
              <a:rPr lang="zh-CN" altLang="en-US" sz="2400" dirty="0"/>
              <a:t>或</a:t>
            </a:r>
            <a:r>
              <a:rPr lang="en-US" altLang="zh-CN" sz="2400" dirty="0"/>
              <a:t>No</a:t>
            </a:r>
            <a:r>
              <a:rPr lang="zh-CN" altLang="en-US" sz="2400" dirty="0"/>
              <a:t>直接回答。</a:t>
            </a:r>
            <a:endParaRPr lang="en-US" altLang="zh-CN" sz="2400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D71147F-7058-573C-D3F9-3729302CD3F2}"/>
              </a:ext>
            </a:extLst>
          </p:cNvPr>
          <p:cNvSpPr txBox="1"/>
          <p:nvPr/>
        </p:nvSpPr>
        <p:spPr>
          <a:xfrm>
            <a:off x="3118067" y="3975502"/>
            <a:ext cx="60946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800" dirty="0"/>
              <a:t>(</a:t>
            </a:r>
            <a:r>
              <a:rPr lang="en-US" altLang="zh-CN" sz="2400" dirty="0"/>
              <a:t>3) </a:t>
            </a:r>
            <a:r>
              <a:rPr lang="en-US" altLang="zh-CN" sz="2400" dirty="0" err="1"/>
              <a:t>CoT</a:t>
            </a:r>
            <a:r>
              <a:rPr lang="zh-CN" altLang="en-US" sz="2400" dirty="0"/>
              <a:t>：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请根据给定的文本回答问题，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给定文本：“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”，问题：“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请先回答</a:t>
            </a:r>
            <a:r>
              <a:rPr lang="en-US" altLang="zh-CN" sz="2400" dirty="0"/>
              <a:t>Yes</a:t>
            </a:r>
            <a:r>
              <a:rPr lang="zh-CN" altLang="en-US" sz="2400" dirty="0"/>
              <a:t>或</a:t>
            </a:r>
            <a:r>
              <a:rPr lang="en-US" altLang="zh-CN" sz="2400" dirty="0"/>
              <a:t>No</a:t>
            </a:r>
            <a:r>
              <a:rPr lang="zh-CN" altLang="en-US" sz="2400" dirty="0"/>
              <a:t>，随后给出你的推理依据。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344871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506B9-4F3A-0A2E-6467-8757971AD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13277668-C21D-4171-0FF0-7D75514926E7}"/>
              </a:ext>
            </a:extLst>
          </p:cNvPr>
          <p:cNvSpPr txBox="1"/>
          <p:nvPr/>
        </p:nvSpPr>
        <p:spPr>
          <a:xfrm>
            <a:off x="499145" y="456608"/>
            <a:ext cx="111937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highlight>
                  <a:srgbClr val="FFFF00"/>
                </a:highlight>
              </a:rPr>
              <a:t>Prompt</a:t>
            </a:r>
          </a:p>
          <a:p>
            <a:pPr algn="just"/>
            <a:r>
              <a:rPr lang="en-US" altLang="zh-CN" sz="2400" b="1" i="1" dirty="0">
                <a:solidFill>
                  <a:srgbClr val="0070C0"/>
                </a:solidFill>
              </a:rPr>
              <a:t>Factoid</a:t>
            </a:r>
          </a:p>
          <a:p>
            <a:pPr algn="just"/>
            <a:endParaRPr lang="en-US" altLang="zh-CN" sz="2400" b="1" i="1" dirty="0">
              <a:solidFill>
                <a:srgbClr val="0070C0"/>
              </a:solidFill>
            </a:endParaRPr>
          </a:p>
          <a:p>
            <a:pPr algn="just"/>
            <a:r>
              <a:rPr lang="en-US" altLang="zh-CN" sz="2400" dirty="0"/>
              <a:t>(1) Zero-shot</a:t>
            </a:r>
            <a:r>
              <a:rPr lang="zh-CN" altLang="en-US" sz="2400" dirty="0"/>
              <a:t>：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请根据给定的文本回答问题，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给定文本：“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”，问题：“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请直接回答该问题。</a:t>
            </a:r>
            <a:endParaRPr lang="en-US" altLang="zh-CN" sz="24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BDF29CC-484D-B12F-D691-912AB66AC430}"/>
              </a:ext>
            </a:extLst>
          </p:cNvPr>
          <p:cNvSpPr txBox="1"/>
          <p:nvPr/>
        </p:nvSpPr>
        <p:spPr>
          <a:xfrm>
            <a:off x="5865360" y="1315066"/>
            <a:ext cx="609460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800" dirty="0"/>
              <a:t>(</a:t>
            </a:r>
            <a:r>
              <a:rPr lang="en-US" altLang="zh-CN" sz="2400" dirty="0"/>
              <a:t>2) Few-shot</a:t>
            </a:r>
            <a:r>
              <a:rPr lang="zh-CN" altLang="en-US" sz="2400" dirty="0"/>
              <a:t>：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请根据给定的文本回答问题，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给定文本：“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”，问题：“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例子如下：“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请直接回答该问题。</a:t>
            </a:r>
            <a:endParaRPr lang="en-US" altLang="zh-CN" sz="2400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FF8B53E-6AD4-B4CC-2491-9291FF8C407E}"/>
              </a:ext>
            </a:extLst>
          </p:cNvPr>
          <p:cNvSpPr txBox="1"/>
          <p:nvPr/>
        </p:nvSpPr>
        <p:spPr>
          <a:xfrm>
            <a:off x="2691860" y="3973274"/>
            <a:ext cx="60946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800" dirty="0"/>
              <a:t>(</a:t>
            </a:r>
            <a:r>
              <a:rPr lang="en-US" altLang="zh-CN" sz="2400" dirty="0"/>
              <a:t>3) </a:t>
            </a:r>
            <a:r>
              <a:rPr lang="en-US" altLang="zh-CN" sz="2400" dirty="0" err="1"/>
              <a:t>CoT</a:t>
            </a:r>
            <a:r>
              <a:rPr lang="zh-CN" altLang="en-US" sz="2400" dirty="0"/>
              <a:t>：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请根据给定的文本回答问题，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给定文本：“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”，问题：“</a:t>
            </a:r>
            <a:r>
              <a:rPr lang="en-US" altLang="zh-CN" sz="2400" dirty="0"/>
              <a:t>…</a:t>
            </a:r>
            <a:r>
              <a:rPr lang="zh-CN" altLang="en-US" sz="2400" dirty="0"/>
              <a:t>”，</a:t>
            </a:r>
            <a:endParaRPr lang="en-US" altLang="zh-CN" sz="2400" dirty="0"/>
          </a:p>
          <a:p>
            <a:pPr algn="just"/>
            <a:r>
              <a:rPr lang="zh-CN" altLang="en-US" sz="2400" dirty="0"/>
              <a:t>请首先回答该问题，并给出你的推理依据。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962274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460</Words>
  <Application>Microsoft Office PowerPoint</Application>
  <PresentationFormat>宽屏</PresentationFormat>
  <Paragraphs>48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Arial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geqizju@gmail.com</dc:creator>
  <cp:lastModifiedBy>geqizju@gmail.com</cp:lastModifiedBy>
  <cp:revision>10</cp:revision>
  <dcterms:created xsi:type="dcterms:W3CDTF">2025-01-20T01:16:29Z</dcterms:created>
  <dcterms:modified xsi:type="dcterms:W3CDTF">2025-02-25T01:31:35Z</dcterms:modified>
</cp:coreProperties>
</file>